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4126" r:id="rId2"/>
  </p:sldMasterIdLst>
  <p:notesMasterIdLst>
    <p:notesMasterId r:id="rId71"/>
  </p:notesMasterIdLst>
  <p:handoutMasterIdLst>
    <p:handoutMasterId r:id="rId72"/>
  </p:handoutMasterIdLst>
  <p:sldIdLst>
    <p:sldId id="1196" r:id="rId3"/>
    <p:sldId id="1222" r:id="rId4"/>
    <p:sldId id="1291" r:id="rId5"/>
    <p:sldId id="1294" r:id="rId6"/>
    <p:sldId id="1292" r:id="rId7"/>
    <p:sldId id="1223" r:id="rId8"/>
    <p:sldId id="1228" r:id="rId9"/>
    <p:sldId id="1299" r:id="rId10"/>
    <p:sldId id="1300" r:id="rId11"/>
    <p:sldId id="1231" r:id="rId12"/>
    <p:sldId id="1232" r:id="rId13"/>
    <p:sldId id="1233" r:id="rId14"/>
    <p:sldId id="1234" r:id="rId15"/>
    <p:sldId id="1235" r:id="rId16"/>
    <p:sldId id="1301" r:id="rId17"/>
    <p:sldId id="1237" r:id="rId18"/>
    <p:sldId id="1238" r:id="rId19"/>
    <p:sldId id="1239" r:id="rId20"/>
    <p:sldId id="1240" r:id="rId21"/>
    <p:sldId id="1295" r:id="rId22"/>
    <p:sldId id="1242" r:id="rId23"/>
    <p:sldId id="1243" r:id="rId24"/>
    <p:sldId id="1244" r:id="rId25"/>
    <p:sldId id="1245" r:id="rId26"/>
    <p:sldId id="1246" r:id="rId27"/>
    <p:sldId id="1302" r:id="rId28"/>
    <p:sldId id="1248" r:id="rId29"/>
    <p:sldId id="1249" r:id="rId30"/>
    <p:sldId id="1303" r:id="rId31"/>
    <p:sldId id="1251" r:id="rId32"/>
    <p:sldId id="1252" r:id="rId33"/>
    <p:sldId id="1253" r:id="rId34"/>
    <p:sldId id="1254" r:id="rId35"/>
    <p:sldId id="1255" r:id="rId36"/>
    <p:sldId id="1256" r:id="rId37"/>
    <p:sldId id="1257" r:id="rId38"/>
    <p:sldId id="1258" r:id="rId39"/>
    <p:sldId id="1259" r:id="rId40"/>
    <p:sldId id="1290" r:id="rId41"/>
    <p:sldId id="1261" r:id="rId42"/>
    <p:sldId id="1262" r:id="rId43"/>
    <p:sldId id="1263" r:id="rId44"/>
    <p:sldId id="1304" r:id="rId45"/>
    <p:sldId id="1265" r:id="rId46"/>
    <p:sldId id="1266" r:id="rId47"/>
    <p:sldId id="1267" r:id="rId48"/>
    <p:sldId id="1268" r:id="rId49"/>
    <p:sldId id="1269" r:id="rId50"/>
    <p:sldId id="1270" r:id="rId51"/>
    <p:sldId id="1271" r:id="rId52"/>
    <p:sldId id="1272" r:id="rId53"/>
    <p:sldId id="1273" r:id="rId54"/>
    <p:sldId id="1274" r:id="rId55"/>
    <p:sldId id="1275" r:id="rId56"/>
    <p:sldId id="1276" r:id="rId57"/>
    <p:sldId id="1277" r:id="rId58"/>
    <p:sldId id="1278" r:id="rId59"/>
    <p:sldId id="1305" r:id="rId60"/>
    <p:sldId id="1280" r:id="rId61"/>
    <p:sldId id="1281" r:id="rId62"/>
    <p:sldId id="1296" r:id="rId63"/>
    <p:sldId id="1283" r:id="rId64"/>
    <p:sldId id="1306" r:id="rId65"/>
    <p:sldId id="1285" r:id="rId66"/>
    <p:sldId id="1286" r:id="rId67"/>
    <p:sldId id="1297" r:id="rId68"/>
    <p:sldId id="1288" r:id="rId69"/>
    <p:sldId id="1307" r:id="rId70"/>
  </p:sldIdLst>
  <p:sldSz cx="9144000" cy="5143500" type="screen16x9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08007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816010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224015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632020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040027" algn="l" defTabSz="8160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448030" algn="l" defTabSz="8160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2856036" algn="l" defTabSz="8160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264042" algn="l" defTabSz="8160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B58C"/>
    <a:srgbClr val="0D98DC"/>
    <a:srgbClr val="E1394A"/>
    <a:srgbClr val="F18048"/>
    <a:srgbClr val="F15853"/>
    <a:srgbClr val="788335"/>
    <a:srgbClr val="007499"/>
    <a:srgbClr val="2D66A5"/>
    <a:srgbClr val="337D80"/>
    <a:srgbClr val="2C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52" autoAdjust="0"/>
  </p:normalViewPr>
  <p:slideViewPr>
    <p:cSldViewPr>
      <p:cViewPr>
        <p:scale>
          <a:sx n="125" d="100"/>
          <a:sy n="125" d="100"/>
        </p:scale>
        <p:origin x="-1224" y="-594"/>
      </p:cViewPr>
      <p:guideLst>
        <p:guide orient="horz" pos="2161"/>
        <p:guide orient="horz" pos="1620"/>
        <p:guide pos="3841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2495" cy="339884"/>
          </a:xfrm>
          <a:prstGeom prst="rect">
            <a:avLst/>
          </a:prstGeom>
        </p:spPr>
        <p:txBody>
          <a:bodyPr vert="horz" lIns="90980" tIns="45493" rIns="90980" bIns="454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51" y="0"/>
            <a:ext cx="4302493" cy="339884"/>
          </a:xfrm>
          <a:prstGeom prst="rect">
            <a:avLst/>
          </a:prstGeom>
        </p:spPr>
        <p:txBody>
          <a:bodyPr vert="horz" lIns="90980" tIns="45493" rIns="90980" bIns="454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6456218"/>
            <a:ext cx="4302495" cy="339884"/>
          </a:xfrm>
          <a:prstGeom prst="rect">
            <a:avLst/>
          </a:prstGeom>
        </p:spPr>
        <p:txBody>
          <a:bodyPr vert="horz" lIns="90980" tIns="45493" rIns="90980" bIns="454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51" y="6456218"/>
            <a:ext cx="4302493" cy="339884"/>
          </a:xfrm>
          <a:prstGeom prst="rect">
            <a:avLst/>
          </a:prstGeom>
        </p:spPr>
        <p:txBody>
          <a:bodyPr vert="horz" lIns="90980" tIns="45493" rIns="90980" bIns="454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80" tIns="45493" rIns="90980" bIns="454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51" y="0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80" tIns="45493" rIns="90980" bIns="454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8"/>
            <a:ext cx="794258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80" tIns="45493" rIns="90980" bIns="45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218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80" tIns="45493" rIns="90980" bIns="4549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51" y="6456218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80" tIns="45493" rIns="90980" bIns="4549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08007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1601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2401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3202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40027" algn="l" defTabSz="8160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030" algn="l" defTabSz="8160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036" algn="l" defTabSz="8160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4042" algn="l" defTabSz="8160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60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5F6A3-97B0-4E08-8C14-66C07FEF94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73DA-B615-4935-A1CE-FE78013D58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7B2B0-F10D-48F3-84A1-1851683C00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02642-8E14-4939-A2F8-33C550455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2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6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6" y="218003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FC37-73D5-43E0-9BCB-930D924FC8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4A5E-89F2-4948-A4F1-68B6FF92F9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82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7DF5-8C6A-4C47-80E8-E13F2197FD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67C3-DC91-4EF6-BB1C-4EA235431CE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7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5" indent="0">
              <a:buNone/>
              <a:defRPr sz="1800" b="1"/>
            </a:lvl3pPr>
            <a:lvl4pPr marL="1371097" indent="0">
              <a:buNone/>
              <a:defRPr sz="1600" b="1"/>
            </a:lvl4pPr>
            <a:lvl5pPr marL="1828129" indent="0">
              <a:buNone/>
              <a:defRPr sz="1600" b="1"/>
            </a:lvl5pPr>
            <a:lvl6pPr marL="2285162" indent="0">
              <a:buNone/>
              <a:defRPr sz="1600" b="1"/>
            </a:lvl6pPr>
            <a:lvl7pPr marL="2742194" indent="0">
              <a:buNone/>
              <a:defRPr sz="1600" b="1"/>
            </a:lvl7pPr>
            <a:lvl8pPr marL="3199226" indent="0">
              <a:buNone/>
              <a:defRPr sz="1600" b="1"/>
            </a:lvl8pPr>
            <a:lvl9pPr marL="365625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9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5" indent="0">
              <a:buNone/>
              <a:defRPr sz="1800" b="1"/>
            </a:lvl3pPr>
            <a:lvl4pPr marL="1371097" indent="0">
              <a:buNone/>
              <a:defRPr sz="1600" b="1"/>
            </a:lvl4pPr>
            <a:lvl5pPr marL="1828129" indent="0">
              <a:buNone/>
              <a:defRPr sz="1600" b="1"/>
            </a:lvl5pPr>
            <a:lvl6pPr marL="2285162" indent="0">
              <a:buNone/>
              <a:defRPr sz="1600" b="1"/>
            </a:lvl6pPr>
            <a:lvl7pPr marL="2742194" indent="0">
              <a:buNone/>
              <a:defRPr sz="1600" b="1"/>
            </a:lvl7pPr>
            <a:lvl8pPr marL="3199226" indent="0">
              <a:buNone/>
              <a:defRPr sz="1600" b="1"/>
            </a:lvl8pPr>
            <a:lvl9pPr marL="365625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25F7C-8094-4C8D-889C-F9B70FA4BF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0BA7-8289-433B-9CBB-F61E76B134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63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0D80-A2F7-49CC-AE89-5B26669D8D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672B-5C86-4857-AB64-1ABEBFD7C2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49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F2D7-58F1-4A06-9278-6655AAD64E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4143-BE2B-4826-A0E6-4EAF685696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3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5" indent="0">
              <a:buNone/>
              <a:defRPr sz="1000"/>
            </a:lvl3pPr>
            <a:lvl4pPr marL="1371097" indent="0">
              <a:buNone/>
              <a:defRPr sz="900"/>
            </a:lvl4pPr>
            <a:lvl5pPr marL="1828129" indent="0">
              <a:buNone/>
              <a:defRPr sz="900"/>
            </a:lvl5pPr>
            <a:lvl6pPr marL="2285162" indent="0">
              <a:buNone/>
              <a:defRPr sz="900"/>
            </a:lvl6pPr>
            <a:lvl7pPr marL="2742194" indent="0">
              <a:buNone/>
              <a:defRPr sz="900"/>
            </a:lvl7pPr>
            <a:lvl8pPr marL="3199226" indent="0">
              <a:buNone/>
              <a:defRPr sz="900"/>
            </a:lvl8pPr>
            <a:lvl9pPr marL="365625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1D7C9-7C46-41F7-B8D6-9DF4D1BCAB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F6959-6C6B-464E-90F5-B6FA5F42FD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9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870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32" indent="0">
              <a:buNone/>
              <a:defRPr sz="2800"/>
            </a:lvl2pPr>
            <a:lvl3pPr marL="914065" indent="0">
              <a:buNone/>
              <a:defRPr sz="2400"/>
            </a:lvl3pPr>
            <a:lvl4pPr marL="1371097" indent="0">
              <a:buNone/>
              <a:defRPr sz="2000"/>
            </a:lvl4pPr>
            <a:lvl5pPr marL="1828129" indent="0">
              <a:buNone/>
              <a:defRPr sz="2000"/>
            </a:lvl5pPr>
            <a:lvl6pPr marL="2285162" indent="0">
              <a:buNone/>
              <a:defRPr sz="2000"/>
            </a:lvl6pPr>
            <a:lvl7pPr marL="2742194" indent="0">
              <a:buNone/>
              <a:defRPr sz="2000"/>
            </a:lvl7pPr>
            <a:lvl8pPr marL="3199226" indent="0">
              <a:buNone/>
              <a:defRPr sz="2000"/>
            </a:lvl8pPr>
            <a:lvl9pPr marL="3656258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5" indent="0">
              <a:buNone/>
              <a:defRPr sz="1000"/>
            </a:lvl3pPr>
            <a:lvl4pPr marL="1371097" indent="0">
              <a:buNone/>
              <a:defRPr sz="900"/>
            </a:lvl4pPr>
            <a:lvl5pPr marL="1828129" indent="0">
              <a:buNone/>
              <a:defRPr sz="900"/>
            </a:lvl5pPr>
            <a:lvl6pPr marL="2285162" indent="0">
              <a:buNone/>
              <a:defRPr sz="900"/>
            </a:lvl6pPr>
            <a:lvl7pPr marL="2742194" indent="0">
              <a:buNone/>
              <a:defRPr sz="900"/>
            </a:lvl7pPr>
            <a:lvl8pPr marL="3199226" indent="0">
              <a:buNone/>
              <a:defRPr sz="900"/>
            </a:lvl8pPr>
            <a:lvl9pPr marL="365625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71A9-AF70-4078-8FCD-649116A617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B5AF3-791D-4D6B-8D3F-533307B089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15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1D9A-1308-4225-9BA8-FCC109AF0C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DA6A-76DD-4ED1-AAC6-BC5D35DC27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1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9CBB3-B119-4E54-8559-BF5004F584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5B47-7E82-4A5F-955E-349AF8BE37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5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7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7" y="2180037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0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0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0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0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40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30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007" indent="0">
              <a:buNone/>
              <a:defRPr sz="1800" b="1"/>
            </a:lvl2pPr>
            <a:lvl3pPr marL="816010" indent="0">
              <a:buNone/>
              <a:defRPr sz="1600" b="1"/>
            </a:lvl3pPr>
            <a:lvl4pPr marL="1224015" indent="0">
              <a:buNone/>
              <a:defRPr sz="1400" b="1"/>
            </a:lvl4pPr>
            <a:lvl5pPr marL="1632020" indent="0">
              <a:buNone/>
              <a:defRPr sz="1400" b="1"/>
            </a:lvl5pPr>
            <a:lvl6pPr marL="2040027" indent="0">
              <a:buNone/>
              <a:defRPr sz="1400" b="1"/>
            </a:lvl6pPr>
            <a:lvl7pPr marL="2448030" indent="0">
              <a:buNone/>
              <a:defRPr sz="1400" b="1"/>
            </a:lvl7pPr>
            <a:lvl8pPr marL="2856036" indent="0">
              <a:buNone/>
              <a:defRPr sz="1400" b="1"/>
            </a:lvl8pPr>
            <a:lvl9pPr marL="3264042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61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9"/>
            <a:ext cx="4041775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007" indent="0">
              <a:buNone/>
              <a:defRPr sz="1800" b="1"/>
            </a:lvl2pPr>
            <a:lvl3pPr marL="816010" indent="0">
              <a:buNone/>
              <a:defRPr sz="1600" b="1"/>
            </a:lvl3pPr>
            <a:lvl4pPr marL="1224015" indent="0">
              <a:buNone/>
              <a:defRPr sz="1400" b="1"/>
            </a:lvl4pPr>
            <a:lvl5pPr marL="1632020" indent="0">
              <a:buNone/>
              <a:defRPr sz="1400" b="1"/>
            </a:lvl5pPr>
            <a:lvl6pPr marL="2040027" indent="0">
              <a:buNone/>
              <a:defRPr sz="1400" b="1"/>
            </a:lvl6pPr>
            <a:lvl7pPr marL="2448030" indent="0">
              <a:buNone/>
              <a:defRPr sz="1400" b="1"/>
            </a:lvl7pPr>
            <a:lvl8pPr marL="2856036" indent="0">
              <a:buNone/>
              <a:defRPr sz="1400" b="1"/>
            </a:lvl8pPr>
            <a:lvl9pPr marL="3264042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61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81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61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92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30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007" indent="0">
              <a:buNone/>
              <a:defRPr sz="1000"/>
            </a:lvl2pPr>
            <a:lvl3pPr marL="816010" indent="0">
              <a:buNone/>
              <a:defRPr sz="900"/>
            </a:lvl3pPr>
            <a:lvl4pPr marL="1224015" indent="0">
              <a:buNone/>
              <a:defRPr sz="800"/>
            </a:lvl4pPr>
            <a:lvl5pPr marL="1632020" indent="0">
              <a:buNone/>
              <a:defRPr sz="800"/>
            </a:lvl5pPr>
            <a:lvl6pPr marL="2040027" indent="0">
              <a:buNone/>
              <a:defRPr sz="800"/>
            </a:lvl6pPr>
            <a:lvl7pPr marL="2448030" indent="0">
              <a:buNone/>
              <a:defRPr sz="800"/>
            </a:lvl7pPr>
            <a:lvl8pPr marL="2856036" indent="0">
              <a:buNone/>
              <a:defRPr sz="800"/>
            </a:lvl8pPr>
            <a:lvl9pPr marL="326404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5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6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007" indent="0">
              <a:buNone/>
              <a:defRPr sz="2500"/>
            </a:lvl2pPr>
            <a:lvl3pPr marL="816010" indent="0">
              <a:buNone/>
              <a:defRPr sz="2200"/>
            </a:lvl3pPr>
            <a:lvl4pPr marL="1224015" indent="0">
              <a:buNone/>
              <a:defRPr sz="1800"/>
            </a:lvl4pPr>
            <a:lvl5pPr marL="1632020" indent="0">
              <a:buNone/>
              <a:defRPr sz="1800"/>
            </a:lvl5pPr>
            <a:lvl6pPr marL="2040027" indent="0">
              <a:buNone/>
              <a:defRPr sz="1800"/>
            </a:lvl6pPr>
            <a:lvl7pPr marL="2448030" indent="0">
              <a:buNone/>
              <a:defRPr sz="1800"/>
            </a:lvl7pPr>
            <a:lvl8pPr marL="2856036" indent="0">
              <a:buNone/>
              <a:defRPr sz="1800"/>
            </a:lvl8pPr>
            <a:lvl9pPr marL="3264042" indent="0">
              <a:buNone/>
              <a:defRPr sz="18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007" indent="0">
              <a:buNone/>
              <a:defRPr sz="1000"/>
            </a:lvl2pPr>
            <a:lvl3pPr marL="816010" indent="0">
              <a:buNone/>
              <a:defRPr sz="900"/>
            </a:lvl3pPr>
            <a:lvl4pPr marL="1224015" indent="0">
              <a:buNone/>
              <a:defRPr sz="800"/>
            </a:lvl4pPr>
            <a:lvl5pPr marL="1632020" indent="0">
              <a:buNone/>
              <a:defRPr sz="800"/>
            </a:lvl5pPr>
            <a:lvl6pPr marL="2040027" indent="0">
              <a:buNone/>
              <a:defRPr sz="800"/>
            </a:lvl6pPr>
            <a:lvl7pPr marL="2448030" indent="0">
              <a:buNone/>
              <a:defRPr sz="800"/>
            </a:lvl7pPr>
            <a:lvl8pPr marL="2856036" indent="0">
              <a:buNone/>
              <a:defRPr sz="800"/>
            </a:lvl8pPr>
            <a:lvl9pPr marL="326404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01" tIns="40801" rIns="81601" bIns="408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01" tIns="40801" rIns="81601" bIns="408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4" y="4767263"/>
            <a:ext cx="2133600" cy="273844"/>
          </a:xfrm>
          <a:prstGeom prst="rect">
            <a:avLst/>
          </a:prstGeom>
        </p:spPr>
        <p:txBody>
          <a:bodyPr vert="horz" lIns="81601" tIns="40801" rIns="81601" bIns="4080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/>
              <a:pPr>
                <a:defRPr/>
              </a:pPr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01" tIns="40801" rIns="81601" bIns="4080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01" tIns="40801" rIns="81601" bIns="4080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8007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6010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24015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32020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6005" indent="-30600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010" indent="-2550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13" indent="-2040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017" indent="-2040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023" indent="-2040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29" indent="-204001" algn="l" defTabSz="81601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034" indent="-204001" algn="l" defTabSz="81601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039" indent="-204001" algn="l" defTabSz="81601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043" indent="-204001" algn="l" defTabSz="81601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07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10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15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020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027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030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036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42" algn="l" defTabSz="8160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3" y="4767265"/>
            <a:ext cx="2133600" cy="273844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EBF409-3BB3-4D61-BFB0-B411E7B29D9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44EBF8-6628-47AD-935A-F8C48248A8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6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9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12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73" indent="-34277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8" indent="-28564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4" indent="-2285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46" indent="-2285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7" indent="-228517" algn="l" defTabSz="9140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8" indent="-228517" algn="l" defTabSz="9140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41" indent="-228517" algn="l" defTabSz="9140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7" algn="l" defTabSz="9140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5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7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9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2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4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26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58" algn="l" defTabSz="914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2644" y="1672217"/>
            <a:ext cx="8638711" cy="13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32" tIns="34265" rIns="68532" bIns="34265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Продуктовый набор, подлежащий к выдаче обучающимся, имеющим право на обеспечение бесплатным питанием в период их обучения в дистанционной форме </a:t>
            </a:r>
            <a:endParaRPr lang="ru-RU" sz="24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47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</a:t>
            </a:r>
            <a:r>
              <a:rPr lang="ru-RU" dirty="0">
                <a:solidFill>
                  <a:schemeClr val="tx2"/>
                </a:solidFill>
              </a:rPr>
              <a:t>РАЙОН </a:t>
            </a:r>
            <a:r>
              <a:rPr lang="ru-RU" dirty="0" smtClean="0">
                <a:solidFill>
                  <a:schemeClr val="tx2"/>
                </a:solidFill>
              </a:rPr>
              <a:t>АУРГАЗИНСКИЙ РАЙОН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188" y="4227934"/>
            <a:ext cx="812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Пользователи\Latypova.MH\загрузки\IMG-20200405-WA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55728"/>
            <a:ext cx="560660" cy="7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ользователи\Latypova.MH\загрузки\IMG-20200405-WA0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73852"/>
            <a:ext cx="562452" cy="5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Пользователи\Latypova.MH\загрузки\IMG-20200405-WA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64950"/>
            <a:ext cx="589676" cy="5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61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 smtClean="0"/>
              <a:t>МУНИЦИПАЛЬНЫЙ </a:t>
            </a:r>
            <a:r>
              <a:rPr lang="ru-RU" b="1" dirty="0"/>
              <a:t>РАЙОН </a:t>
            </a:r>
            <a:r>
              <a:rPr lang="ru-RU" b="1" dirty="0" smtClean="0"/>
              <a:t>БАЙМАКСКИЙ РАЙОН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3970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6866" name="Picture 2" descr="D:\Пользователи\Latypova.MH\загрузки\IMG-20200406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16" y="771550"/>
            <a:ext cx="1734641" cy="30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atypova.m\Desktop\новые фотки по ПН на  13.04\баймак\PHOTO-2020-04-13-10-31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1002"/>
            <a:ext cx="2298930" cy="30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typova.m\Desktop\новые фотки по ПН на  13.04\баймак\PHOTO-2020-04-13-10-31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28" y="1064784"/>
            <a:ext cx="2171788" cy="28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55952" y="88011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3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РАЙОН БАКАЛИНСКИЙ РАЙОН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4460" y="4227934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7170" name="Picture 2" descr="D:\Пользователи\Latypova.MH\загрузки\IMG_20200405_21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71" y="2479854"/>
            <a:ext cx="1170949" cy="15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ользователи\Latypova.MH\загрузки\IMG_20200405_212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35914"/>
            <a:ext cx="1049376" cy="12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2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</a:t>
            </a:r>
            <a:r>
              <a:rPr lang="ru-RU" b="1" dirty="0" smtClean="0"/>
              <a:t>РАЙОН БАЛТАЧЕВСКИЙ РАЙОН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3970" y="408391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6" name="Рисунок 5" descr="C:\Users\programmist\Desktop\WhatsApp Image 2020-04-05 at 18.46.5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715766"/>
            <a:ext cx="17281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programmist\Desktop\WhatsApp Image 2020-04-05 at 18.46.53.jpeg"/>
          <p:cNvPicPr/>
          <p:nvPr/>
        </p:nvPicPr>
        <p:blipFill>
          <a:blip r:embed="rId3" cstate="print"/>
          <a:srcRect t="7512"/>
          <a:stretch>
            <a:fillRect/>
          </a:stretch>
        </p:blipFill>
        <p:spPr bwMode="auto">
          <a:xfrm>
            <a:off x="4953000" y="2773551"/>
            <a:ext cx="1614264" cy="10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latypova.m\Desktop\новые фотки по ПН на  13.04\Балтачевский\IMG-20200413-WA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5462"/>
            <a:ext cx="22153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atypova.m\Desktop\новые фотки по ПН на  13.04\Балтачевский\IMG-20200413-WA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48" y="821936"/>
            <a:ext cx="2160240" cy="28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300379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78909" y="98757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4286" y="82193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28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РАЙОН БЕЛЕБЕЕВСКИЙ </a:t>
            </a:r>
            <a:r>
              <a:rPr lang="ru-RU" dirty="0">
                <a:solidFill>
                  <a:schemeClr val="tx2"/>
                </a:solidFill>
              </a:rPr>
              <a:t>Р</a:t>
            </a:r>
            <a:r>
              <a:rPr lang="ru-RU" dirty="0" smtClean="0">
                <a:solidFill>
                  <a:schemeClr val="tx2"/>
                </a:solidFill>
              </a:rPr>
              <a:t>АЙОН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227934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9698" name="Picture 2" descr="D:\Пользователи\Latypova.MH\загрузки\IMG-20200405-WA0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544" y="2931790"/>
            <a:ext cx="666452" cy="8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Пользователи\Latypova.MH\загрузки\IMG-20200405-WA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58524"/>
            <a:ext cx="766514" cy="10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4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РАЙОН БЕЛОКАТАЙСКИЙ РАЙОН  </a:t>
            </a:r>
            <a:b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15592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5122" name="Picture 2" descr="C:\Users\latypova.m\AppData\Local\Microsoft\Windows\Temporary Internet Files\Content.Outlook\VKZ3HBNV\PHOTO-2020-04-06-16-36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32" y="799748"/>
            <a:ext cx="1733937" cy="23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typova.m\AppData\Local\Microsoft\Windows\Temporary Internet Files\Content.Outlook\VKZ3HBNV\PHOTO-2020-04-06-16-36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73" y="3219822"/>
            <a:ext cx="1100611" cy="8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atypova.m\AppData\Local\Microsoft\Windows\Temporary Internet Files\Content.Outlook\VKZ3HBNV\PHOTO-2020-04-06-16-36-07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99748"/>
            <a:ext cx="1712788" cy="22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atypova.m\AppData\Local\Microsoft\Windows\Temporary Internet Files\Content.Outlook\VKZ3HBNV\PHOTO-2020-04-06-16-36-06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2843774"/>
            <a:ext cx="1512169" cy="12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0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</a:t>
            </a:r>
            <a:r>
              <a:rPr lang="ru-RU" dirty="0">
                <a:solidFill>
                  <a:schemeClr val="tx2"/>
                </a:solidFill>
              </a:rPr>
              <a:t>РАЙОН </a:t>
            </a:r>
            <a:r>
              <a:rPr lang="ru-RU" dirty="0" smtClean="0">
                <a:solidFill>
                  <a:schemeClr val="tx2"/>
                </a:solidFill>
              </a:rPr>
              <a:t>БЕЛОРЕЦКИЙ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9938" name="Picture 2" descr="D:\Пользователи\Latypova.MH\загрузки\IMG-20200405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026479"/>
            <a:ext cx="776683" cy="10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Пользователи\Latypova.MH\загрузки\IMG-20200405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771148"/>
            <a:ext cx="822559" cy="10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4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</a:t>
            </a:r>
            <a:r>
              <a:rPr lang="ru-RU" dirty="0" smtClean="0">
                <a:solidFill>
                  <a:schemeClr val="tx2"/>
                </a:solidFill>
              </a:rPr>
              <a:t>РАЙОН БИЖБУЛЯКСКИЙ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ownloads\IMG-20200405-WA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32" y="2283717"/>
            <a:ext cx="1258167" cy="62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User\Downloads\IMG-20200405-WA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50513"/>
            <a:ext cx="1390618" cy="7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1707" y="3435846"/>
            <a:ext cx="634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90737" y="339011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2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БИРСКИЙ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3970" y="4373049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1506" name="Picture 2" descr="C:\Users\latypova.m\AppData\Local\Microsoft\Windows\Temporary Internet Files\Content.Outlook\VKZ3HBNV\PHOTO-2020-04-05-17-25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86" y="1851669"/>
            <a:ext cx="694533" cy="6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latypova.m\AppData\Local\Microsoft\Windows\Temporary Internet Files\Content.Outlook\VKZ3HBNV\PHOTO-2020-04-05-17-25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1" y="1715455"/>
            <a:ext cx="822482" cy="8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Пользователи\Latypova.MH\загрузки\IMG-20200404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17" y="1131590"/>
            <a:ext cx="2955166" cy="22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Пользователи\Latypova.MH\загрузки\IMG-20200405-WA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32" y="3435845"/>
            <a:ext cx="990383" cy="9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D:\Пользователи\Latypova.MH\загрузки\IMG-20200405-WA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80" y="3519681"/>
            <a:ext cx="798212" cy="8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16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БЛАГОВАРСКИЙ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2070" y="437195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5843" name="Picture 3" descr="D:\Пользователи\Latypova.MH\загрузки\ММС 1 неделя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4288" y="2525656"/>
            <a:ext cx="368837" cy="2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D:\Пользователи\Latypova.MH\загрузки\ММС 2 недел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02" y="3075806"/>
            <a:ext cx="1889949" cy="106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D:\Пользователи\Latypova.MH\загрузки\ОВЗ 1 недел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75134"/>
            <a:ext cx="1404156" cy="7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D:\Пользователи\Latypova.MH\загрузки\ОВЗ 2 недел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40" y="3507854"/>
            <a:ext cx="1216559" cy="68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209" y="123478"/>
            <a:ext cx="9144000" cy="438531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Категория детей, имеющих право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на бесплатное питание 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583"/>
            <a:ext cx="2160240" cy="16561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5776" y="771550"/>
            <a:ext cx="63169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+mj-lt"/>
              </a:rPr>
              <a:t>Право на бесплатное питание предоставляется следующим категориям обучающихся образовательных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организаций:</a:t>
            </a:r>
            <a:endParaRPr lang="ru-RU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ru-RU" sz="1200" dirty="0" smtClean="0">
                <a:latin typeface="+mj-lt"/>
              </a:rPr>
              <a:t>- в </a:t>
            </a:r>
            <a:r>
              <a:rPr lang="ru-RU" sz="1200" dirty="0">
                <a:latin typeface="+mj-lt"/>
              </a:rPr>
              <a:t>соответствии со статьей 7 Закона Республики </a:t>
            </a:r>
            <a:r>
              <a:rPr lang="ru-RU" sz="1200" dirty="0" smtClean="0">
                <a:latin typeface="+mj-lt"/>
              </a:rPr>
              <a:t>Башкортостан </a:t>
            </a:r>
            <a:r>
              <a:rPr lang="ru-RU" sz="1200" dirty="0">
                <a:latin typeface="+mj-lt"/>
              </a:rPr>
              <a:t>«О государственной поддержке многодетных семей в Республике Башкортостан» № 87-з </a:t>
            </a:r>
            <a:r>
              <a:rPr lang="ru-RU" sz="1200" dirty="0" smtClean="0">
                <a:latin typeface="+mj-lt"/>
              </a:rPr>
              <a:t>56,96 тыс. обучающихся  </a:t>
            </a:r>
            <a:r>
              <a:rPr lang="ru-RU" sz="1200" dirty="0">
                <a:latin typeface="+mj-lt"/>
              </a:rPr>
              <a:t>из многодетных малообеспеченных семей </a:t>
            </a:r>
            <a:r>
              <a:rPr lang="ru-RU" sz="1200" dirty="0" smtClean="0">
                <a:latin typeface="+mj-lt"/>
              </a:rPr>
              <a:t>(12 </a:t>
            </a:r>
            <a:r>
              <a:rPr lang="ru-RU" sz="1200" dirty="0">
                <a:latin typeface="+mj-lt"/>
              </a:rPr>
              <a:t>% от общего количества обучающихся) обеспечены питанием из расчета 45 руб. в день за счет средств бюджета </a:t>
            </a:r>
            <a:r>
              <a:rPr lang="ru-RU" sz="1200" dirty="0" smtClean="0">
                <a:latin typeface="+mj-lt"/>
              </a:rPr>
              <a:t>республики;</a:t>
            </a:r>
            <a:endParaRPr lang="ru-RU" sz="1200" dirty="0">
              <a:latin typeface="+mj-lt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+mj-lt"/>
              </a:rPr>
              <a:t>в </a:t>
            </a:r>
            <a:r>
              <a:rPr lang="ru-RU" sz="1200" dirty="0">
                <a:latin typeface="+mj-lt"/>
              </a:rPr>
              <a:t>соответствии со статьей 79 Федерального закона № 273-ФЗ «Об образовании в Российской Федерации» 22,04 тыс. </a:t>
            </a:r>
            <a:r>
              <a:rPr lang="ru-RU" sz="1200" dirty="0" smtClean="0">
                <a:latin typeface="+mj-lt"/>
              </a:rPr>
              <a:t>детей  </a:t>
            </a:r>
            <a:r>
              <a:rPr lang="ru-RU" sz="1200" dirty="0">
                <a:latin typeface="+mj-lt"/>
              </a:rPr>
              <a:t>с ограниченными возможностями здоровья (4,7 % от общего количества обучающихся) муниципальных общеобразовательных организаций обеспечены двухразовым питанием из расчета 100 руб. в день, в том числе 90 руб. за счет средств бюджета республики и 10 руб. – из средств местных </a:t>
            </a:r>
            <a:r>
              <a:rPr lang="ru-RU" sz="1200" dirty="0" smtClean="0">
                <a:latin typeface="+mj-lt"/>
              </a:rPr>
              <a:t>бюджетов;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+mj-lt"/>
              </a:rPr>
              <a:t>в</a:t>
            </a:r>
            <a:r>
              <a:rPr lang="ru-RU" sz="1200" dirty="0" smtClean="0">
                <a:latin typeface="+mj-lt"/>
              </a:rPr>
              <a:t> </a:t>
            </a:r>
            <a:r>
              <a:rPr lang="ru-RU" sz="1200" dirty="0">
                <a:latin typeface="+mj-lt"/>
              </a:rPr>
              <a:t>соответствии с постановлением Правительства Республики Башкортостан  от 09.10.19 №  627 «О внесении изменений в государственную программу «Развитие образования в Республике Башкортостан» от 21.02.2013 № 54» 3968  детей-инвалидов обеспечены двухразовым питанием из расчета 100 руб. в день, в том числе 90 руб. за счет средств бюджета республики и 10 руб. – из средств местных бюджетов (0,84 % от общего количества обучающихся).</a:t>
            </a:r>
          </a:p>
          <a:p>
            <a:pPr marL="171450" indent="-171450" algn="just">
              <a:buFontTx/>
              <a:buChar char="-"/>
            </a:pPr>
            <a:endParaRPr lang="ru-RU" sz="1200" dirty="0">
              <a:latin typeface="+mj-lt"/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9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РАЙОН БЛАГОВЕЩЕНСКИЙ РАЙОН  </a:t>
            </a:r>
            <a:b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latypova.m\AppData\Local\Microsoft\Windows\Temporary Internet Files\Content.Outlook\VKZ3HBNV\IMG-20200403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80" y="2715766"/>
            <a:ext cx="672075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typova.m\AppData\Local\Microsoft\Windows\Temporary Internet Files\Content.Outlook\VKZ3HBNV\IMG-20200403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9728"/>
            <a:ext cx="792088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typova.m\AppData\Local\Microsoft\Windows\Temporary Internet Files\Content.Outlook\VKZ3HBNV\IMG-20200403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71796"/>
            <a:ext cx="1972490" cy="26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39399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48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</a:t>
            </a:r>
            <a:r>
              <a:rPr lang="ru-RU" dirty="0" smtClean="0">
                <a:solidFill>
                  <a:schemeClr val="tx2"/>
                </a:solidFill>
              </a:rPr>
              <a:t>РАЙОН БУЗДЯКСКИЙ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9210" y="408391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5362" name="Picture 2" descr="D:\Пользователи\Latypova.MH\загрузки\image-05-04-20-08-5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71800" y="3219822"/>
            <a:ext cx="569395" cy="75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Пользователи\Latypova.MH\загрузки\IMG_20200406_083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849450"/>
            <a:ext cx="1165903" cy="8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7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БУРАЕВСКИЙ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5602" name="Picture 2" descr="D:\Пользователи\Latypova.MH\загрузки\IMG-20200405-WA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58" y="3363838"/>
            <a:ext cx="546229" cy="8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Пользователи\Latypova.MH\загрузки\IMG-20200405-WA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651870"/>
            <a:ext cx="864096" cy="4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0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БУРЗЯНСКИЙ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6350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3314" name="Picture 2" descr="D:\Пользователи\Latypova.MH\загрузки\IMG_20200405_21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47496"/>
            <a:ext cx="1029247" cy="13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Пользователи\Latypova.MH\загрузки\IMG_20200405_21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2775674"/>
            <a:ext cx="1008113" cy="13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3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ГАФУРИНСКИЙ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73199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latypova.m\AppData\Local\Microsoft\Windows\Temporary Internet Files\Content.Outlook\VKZ3HBNV\PHOTO-2020-04-05-23-34-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47814"/>
            <a:ext cx="1584176" cy="14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typova.m\AppData\Local\Microsoft\Windows\Temporary Internet Files\Content.Outlook\VKZ3HBNV\PHOTO-2020-04-05-23-34-35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30" y="2965269"/>
            <a:ext cx="1372809" cy="148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ользователи\Latypova.MH\загрузки\VUOk9Vi4sN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35360"/>
            <a:ext cx="2160240" cy="25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atypova.m\Desktop\новые фотки по ПН на  13.04\гафурийский\PHOTO-2020-04-11-16-39-3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5462"/>
            <a:ext cx="2903821" cy="21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atypova.m\Desktop\новые фотки по ПН на  13.04\гафурийский\PHOTO-2020-04-11-16-39-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13" y="922034"/>
            <a:ext cx="2476027" cy="22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2316" y="238708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2315" y="3487869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558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ДАВЛЕКАНОВСКИЙ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3010" name="Picture 2" descr="D:\Пользователи\Latypova.MH\загрузки\IMG-20200405-WA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246292"/>
            <a:ext cx="1225246" cy="9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Пользователи\Latypova.MH\загрузки\IMG-20200405-WA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15436"/>
            <a:ext cx="1131201" cy="8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D:\Пользователи\Latypova.MH\загрузки\IMG-20200405-WA004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60" y="1872209"/>
            <a:ext cx="1712788" cy="22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74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РАЙОН ДУВАНСКИЙ РАЙОН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155926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</p:spTree>
    <p:extLst>
      <p:ext uri="{BB962C8B-B14F-4D97-AF65-F5344CB8AC3E}">
        <p14:creationId xmlns:p14="http://schemas.microsoft.com/office/powerpoint/2010/main" val="2567387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ДЮРТЮЛИНСКИЙ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7212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Пользователи\Latypova.MH\загрузки\image-05-04-20-09-20-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20" y="2355726"/>
            <a:ext cx="1734483" cy="13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Пользователи\Latypova.MH\загрузки\image-05-04-20-09-20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60902"/>
            <a:ext cx="1368152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Пользователи\Latypova.MH\загрузки\image-05-04-20-09-2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01" y="2931790"/>
            <a:ext cx="1464162" cy="10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85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ЕРМЕКЕЕВСКИЙ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227934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sp>
        <p:nvSpPr>
          <p:cNvPr id="6" name="AutoShape 2" descr="https://apf.mail.ru/cgi-bin/readmsg?id=15861059540583970955;0;1&amp;exif=1&amp;full=1&amp;x-email=lat-mil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5861059540583970955;0;1&amp;exif=1&amp;full=1&amp;x-email=lat-mil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D:\Пользователи\Latypova.MH\загрузки\IMG-20200405-WA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42" y="855462"/>
            <a:ext cx="2438002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Пользователи\Latypova.MH\загрузки\IMG-20200405-WA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78724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МУНИЦИПАЛЬНЫЙ РАЙОН ЗИАНЧУРИНСКИЙ РАЙОН  </a:t>
            </a:r>
            <a:br>
              <a:rPr lang="ru-RU" sz="1800" dirty="0">
                <a:solidFill>
                  <a:schemeClr val="tx2"/>
                </a:solidFill>
              </a:rPr>
            </a:b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083918"/>
            <a:ext cx="6850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7170" name="Picture 2" descr="D:\Пользователи\Latypova.MH\загрузки\IMG_20200406_165449_BEAU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54" y="915566"/>
            <a:ext cx="220824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ользователи\Latypova.MH\загрузки\IMG_20200406_165455_BEAU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5546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Пользователи\Latypova.MH\загрузки\IMG_20200406_165706_BEAU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55726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Пользователи\Latypova.MH\загрузки\IMG_20200406_165712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963" y="2499742"/>
            <a:ext cx="211223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0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43558"/>
            <a:ext cx="770485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Во </a:t>
            </a:r>
            <a:r>
              <a:rPr lang="ru-RU" sz="1400" dirty="0">
                <a:solidFill>
                  <a:srgbClr val="002060"/>
                </a:solidFill>
              </a:rPr>
              <a:t>исполнение пункта 26 Указа Главы Республики Башкортостан от 27 марта 2020 года № УГ-124  «О внесении изменений в Указ Главы Республики Башкортостан от 18 марта 2020 года   № УГ-111 «О введении режима «Повышенная готовность»  на территории Республики Башкортостан в связи с угрозой распространения в Республике Башкортостан новой </a:t>
            </a:r>
            <a:r>
              <a:rPr lang="ru-RU" sz="1400" dirty="0" err="1">
                <a:solidFill>
                  <a:srgbClr val="002060"/>
                </a:solidFill>
              </a:rPr>
              <a:t>коронавирусной</a:t>
            </a:r>
            <a:r>
              <a:rPr lang="ru-RU" sz="1400" dirty="0">
                <a:solidFill>
                  <a:srgbClr val="002060"/>
                </a:solidFill>
              </a:rPr>
              <a:t> инфекции (2019-</a:t>
            </a:r>
            <a:r>
              <a:rPr lang="en-US" sz="1400" dirty="0" err="1">
                <a:solidFill>
                  <a:srgbClr val="002060"/>
                </a:solidFill>
              </a:rPr>
              <a:t>nCoV</a:t>
            </a:r>
            <a:r>
              <a:rPr lang="ru-RU" sz="1400" dirty="0">
                <a:solidFill>
                  <a:srgbClr val="002060"/>
                </a:solidFill>
              </a:rPr>
              <a:t>)» Министерство образования и науки Республики Башкортостан (далее – Министерство) рекомендует  организовать работу по выдаче бесплатных продуктовых наборов обучающимся, имеющим право на обеспечение бесплатным </a:t>
            </a:r>
            <a:r>
              <a:rPr lang="ru-RU" sz="1400" dirty="0" smtClean="0">
                <a:solidFill>
                  <a:srgbClr val="002060"/>
                </a:solidFill>
              </a:rPr>
              <a:t>питанием в </a:t>
            </a:r>
            <a:r>
              <a:rPr lang="ru-RU" sz="1400" dirty="0">
                <a:solidFill>
                  <a:srgbClr val="002060"/>
                </a:solidFill>
              </a:rPr>
              <a:t>период их обучения в дистанционной форме, в рамках выделенного финансирования: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-  </a:t>
            </a:r>
            <a:r>
              <a:rPr lang="ru-RU" sz="1400" dirty="0">
                <a:solidFill>
                  <a:srgbClr val="002060"/>
                </a:solidFill>
              </a:rPr>
              <a:t>100,00 рублей в день на одного обучающегося, из них 90,00 рублей из республиканского бюджета и 10,00 рублей из местного бюджета –  обучающимся с ограниченными возможностями здоровья, детям-инвалидам;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- 45,00 рублей в день на одного обучающегося из многодетных малообеспеченных семей.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</a:t>
            </a:r>
            <a:r>
              <a:rPr lang="ru-RU" sz="1400" b="1" dirty="0" smtClean="0">
                <a:solidFill>
                  <a:srgbClr val="002060"/>
                </a:solidFill>
              </a:rPr>
              <a:t>Рекомендуем </a:t>
            </a:r>
            <a:r>
              <a:rPr lang="ru-RU" sz="1400" b="1" dirty="0">
                <a:solidFill>
                  <a:srgbClr val="002060"/>
                </a:solidFill>
              </a:rPr>
              <a:t>организовать выдачу продуктовых наборов родителям (законным представителям) с периодичностью один раз в неделю по графику, составленному муниципальной образовательной организацией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722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Категория детей, имеющих право </a:t>
            </a:r>
            <a:r>
              <a:rPr lang="ru-RU" b="1" dirty="0">
                <a:solidFill>
                  <a:srgbClr val="002060"/>
                </a:solidFill>
              </a:rPr>
              <a:t>на бесплатное питание 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89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ЗИЛАИРСКИЙ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4177885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 descr="D:\Пользователи\Latypova.MH\загрузки\20200406_091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69659"/>
            <a:ext cx="2152665" cy="28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D:\Пользователи\Latypova.MH\загрузки\20200406_091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09288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1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ИГЛИНСКИЙ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D:\Пользователи\Latypova.MH\загрузки\IMG-20200405-WA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68792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Пользователи\Latypova.MH\загрузки\IMG-20200405-WA002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15566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49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ИЛИШЕВСКИЙ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8213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37195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4338" name="Picture 2" descr="D:\Пользователи\Latypova.MH\загрузки\IMG-20200403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0022"/>
            <a:ext cx="1044116" cy="7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Пользователи\Latypova.MH\загрузки\IMG-20200403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47224"/>
            <a:ext cx="1044116" cy="7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Пользователи\Latypova.MH\загрузки\IMG-20200403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91647"/>
            <a:ext cx="1440160" cy="6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Пользователи\Latypova.MH\загрузки\IMG-20200402-WA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48" y="3345501"/>
            <a:ext cx="6480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atypova.m\Desktop\новые фотки по ПН на  13.04\илиш\IMG-20200409-WA0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46628" y="202883"/>
            <a:ext cx="2462898" cy="40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atypova.m\Desktop\новые фотки по ПН на  13.04\илиш\IMG-20200409-WA00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69311"/>
            <a:ext cx="3600400" cy="258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379588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379652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98757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80445" y="98757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803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ИШИМБАЙСКИЙ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6438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8435" name="Picture 3" descr="C:\Users\latypova.m\AppData\Local\Microsoft\Windows\Temporary Internet Files\Content.Outlook\VKZ3HBNV\PHOTO-2020-04-05-17-26-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51255"/>
            <a:ext cx="1745774" cy="23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latypova.m\AppData\Local\Microsoft\Windows\Temporary Internet Files\Content.Outlook\VKZ3HBNV\PHOTO-2020-04-05-17-26-56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40" y="1374698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latypova.m\AppData\Local\Microsoft\Windows\Temporary Internet Files\Content.Outlook\VKZ3HBNV\PHOTO-2020-04-05-17-26-57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2" y="819021"/>
            <a:ext cx="2261446" cy="16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Пользователи\Latypova.MH\загрузки\IMG-20200402-WA0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19580"/>
            <a:ext cx="2219116" cy="16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96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КАЛТАСИНСКИЙ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3863" y="401191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D:\Пользователи\Latypova.MH\загрузки\IMG-20200405-WA005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62" y="987574"/>
            <a:ext cx="2310025" cy="29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D:\Пользователи\Latypova.MH\загрузки\IMG-20200405-WA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08" y="987575"/>
            <a:ext cx="2243350" cy="299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67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КАРАИДЕЛЬСКИЙ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ownloads\IMG-20200405-WA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4" y="834018"/>
            <a:ext cx="2313902" cy="28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wnloads\IMG-20200405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76" y="999226"/>
            <a:ext cx="2300104" cy="28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7553" y="4086344"/>
            <a:ext cx="634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</p:spTree>
    <p:extLst>
      <p:ext uri="{BB962C8B-B14F-4D97-AF65-F5344CB8AC3E}">
        <p14:creationId xmlns:p14="http://schemas.microsoft.com/office/powerpoint/2010/main" val="2569894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КАРМАСКАЛИНСКИЙ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3970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4578" name="Picture 2" descr="D:\Пользователи\Latypova.MH\загрузки\IMG-20200405-WA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1" y="1059582"/>
            <a:ext cx="3931929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Пользователи\Latypova.MH\загрузки\IMG-20200405-WA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59582"/>
            <a:ext cx="3931929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05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КИГИНСКИЙ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08391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5122" name="Picture 2" descr="D:\Пользователи\Latypova.MH\загрузки\Кигинский_ММС 1 недел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7694"/>
            <a:ext cx="1472189" cy="19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ользователи\Latypova.MH\загрузки\Кигинский ОВЗ 1 недел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28222"/>
            <a:ext cx="1485629" cy="19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atypova.m\AppData\Local\Microsoft\Windows\Temporary Internet Files\Content.Outlook\VKZ3HBNV\PHOTO-2020-04-06-09-49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98" y="841659"/>
            <a:ext cx="2602679" cy="14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atypova.m\AppData\Local\Microsoft\Windows\Temporary Internet Files\Content.Outlook\VKZ3HBNV\PHOTO-2020-04-06-09-49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53" y="814362"/>
            <a:ext cx="2699732" cy="151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35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704856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КРАСНОКАМСКИЙ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01191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2770" name="Picture 2" descr="D:\Пользователи\Latypova.MH\загрузки\IMG-20200401-WA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00" y="2460930"/>
            <a:ext cx="936104" cy="14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Пользователи\Latypova.MH\загрузки\IMG-20200401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02" y="2459040"/>
            <a:ext cx="2298655" cy="14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atypova.m\Desktop\новые фотки по ПН на  13.04\краснокамский\7UnMekq-K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4864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typova.m\Desktop\новые фотки по ПН на  13.04\краснокамский\91Zj9JYOFu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82" y="987575"/>
            <a:ext cx="27247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7991" y="246295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987575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1138735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335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1470"/>
            <a:ext cx="9144000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МУНИЦИПАЛЬНЫЙ РАЙОН КУГАРЧИНСКИЙ РАЙОН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User\Downloads\IMG-20200405-WA014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78899"/>
            <a:ext cx="3024336" cy="342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IMG-20200405-WA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63" y="987574"/>
            <a:ext cx="2802134" cy="34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67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992" y="915566"/>
            <a:ext cx="78488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Бесплатные продуктовые наборы предоставляются следующим льготникам в общеобразовательных организациях: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1.В </a:t>
            </a:r>
            <a:r>
              <a:rPr lang="ru-RU" sz="1400" dirty="0">
                <a:solidFill>
                  <a:srgbClr val="002060"/>
                </a:solidFill>
              </a:rPr>
              <a:t>коррекционных общеобразовательных организациях: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 с ограниченными возможностями здоровья;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детям-инвалидам.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2.В </a:t>
            </a:r>
            <a:r>
              <a:rPr lang="ru-RU" sz="1400" dirty="0">
                <a:solidFill>
                  <a:srgbClr val="002060"/>
                </a:solidFill>
              </a:rPr>
              <a:t>общеобразовательных организациях: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 из семей, имеющих трех и более несовершеннолетних детей </a:t>
            </a:r>
            <a:r>
              <a:rPr lang="ru-RU" sz="1400" dirty="0" smtClean="0">
                <a:solidFill>
                  <a:srgbClr val="002060"/>
                </a:solidFill>
              </a:rPr>
              <a:t>   (</a:t>
            </a:r>
            <a:r>
              <a:rPr lang="ru-RU" sz="1400" dirty="0">
                <a:solidFill>
                  <a:srgbClr val="002060"/>
                </a:solidFill>
              </a:rPr>
              <a:t>многодетные семьи);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детям, родители которых являются инвалидами </a:t>
            </a:r>
            <a:r>
              <a:rPr lang="en-US" sz="1400" dirty="0">
                <a:solidFill>
                  <a:srgbClr val="002060"/>
                </a:solidFill>
              </a:rPr>
              <a:t>I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en-US" sz="1400" dirty="0">
                <a:solidFill>
                  <a:srgbClr val="002060"/>
                </a:solidFill>
              </a:rPr>
              <a:t>II</a:t>
            </a:r>
            <a:r>
              <a:rPr lang="ru-RU" sz="1400" dirty="0">
                <a:solidFill>
                  <a:srgbClr val="002060"/>
                </a:solidFill>
              </a:rPr>
              <a:t> группы;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 из семей военнослужащих, погибших при исполнении служебных обязанностей;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	детям-сиротам и детям, оставшимся без попечения родителей.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 </a:t>
            </a:r>
            <a:r>
              <a:rPr lang="ru-RU" sz="1400" b="1" dirty="0">
                <a:solidFill>
                  <a:srgbClr val="002060"/>
                </a:solidFill>
              </a:rPr>
              <a:t>Рекомендуем организовать выдачу продуктовых наборов родителям (законным представителям) с периодичностью не реже, чем раз в две  недели по графику, составленному с учетом эпидемиологических требований, не допускающих массового скопления граждан.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269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/>
              <a:t>Категории обучающихся, </a:t>
            </a:r>
            <a:r>
              <a:rPr lang="ru-RU" sz="1600" b="1" i="1" dirty="0" smtClean="0"/>
              <a:t>которым </a:t>
            </a:r>
            <a:r>
              <a:rPr lang="ru-RU" sz="1600" b="1" i="1" dirty="0"/>
              <a:t>предоставляются бесплатные продуктовые </a:t>
            </a:r>
            <a:r>
              <a:rPr lang="ru-RU" sz="1600" b="1" i="1" dirty="0" smtClean="0"/>
              <a:t>наборы в государственных общеобразовательных организациях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34301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632848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КУШНАРЕНКОВСКИЙ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8446" y="408391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4034" name="Picture 2" descr="D:\Пользователи\Latypova.MH\загрузки\IMG_0221-05-04-20-07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11419"/>
            <a:ext cx="825828" cy="11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D:\Пользователи\Latypova.MH\загрузки\IMG_0220-05-04-20-07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44" y="2982814"/>
            <a:ext cx="833288" cy="11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D:\Пользователи\Latypova.MH\загрузки\IMG_0219-05-04-20-07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32" y="159151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latypova.m\Desktop\новые фотки по ПН на  13.04\кушнаренк\IMG_0276-13-04-20-12-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09158"/>
            <a:ext cx="2160240" cy="29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ypova.m\Desktop\новые фотки по ПН на  13.04\кушнаренк\IMG_0277-13-04-20-12-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04" y="809158"/>
            <a:ext cx="2113140" cy="28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60348" y="327754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30670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343590" y="130367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494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890282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КУЮРГАЗИНСКИЙ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7890" name="Picture 2" descr="D:\Пользователи\Latypova.MH\загрузки\WhatsApp Image 2020-04-05 at 20.00.2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56" y="3003798"/>
            <a:ext cx="1355797" cy="106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D:\Пользователи\Latypova.MH\загрузки\WhatsApp Image 2020-04-05 at 20.14.28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5798"/>
            <a:ext cx="1333490" cy="10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atypova.m\Desktop\новые фотки по ПН на  13.04\куюргазинский\WhatsApp Image 2020-04-12 at 10.38.13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" y="987574"/>
            <a:ext cx="39356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atypova.m\Desktop\новые фотки по ПН на  13.04\куюргазинский\WhatsApp Image 2020-04-12 at 10.38.1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3" y="969680"/>
            <a:ext cx="4077237" cy="185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0254" y="343584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98757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46835" y="117224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781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МЕЛЕУЗОВСКИЙ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4818" name="Picture 2" descr="D:\Пользователи\Latypova.MH\загрузки\IMG_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2" y="2535166"/>
            <a:ext cx="980720" cy="14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Пользователи\Latypova.MH\загрузки\IMG_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05" y="2535167"/>
            <a:ext cx="941787" cy="14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latypova.m\Desktop\новые фотки по ПН на  13.04\мелеуз\IMG_0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8900"/>
            <a:ext cx="1872207" cy="29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atypova.m\Desktop\новые фотки по ПН на  13.04\мелеуз\IMG_0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86" y="809752"/>
            <a:ext cx="3363035" cy="18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343117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08304" y="1059582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47979" y="1059582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312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МУНИЦИПАЛЬНЫЙ РАЙОН МЕЧЕТЛИНСКИЙ РАЙОН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227934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</p:spTree>
    <p:extLst>
      <p:ext uri="{BB962C8B-B14F-4D97-AF65-F5344CB8AC3E}">
        <p14:creationId xmlns:p14="http://schemas.microsoft.com/office/powerpoint/2010/main" val="217146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МИШКИНСКИЙ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15592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0242" name="Picture 2" descr="D:\Пользователи\Latypova.MH\загрузки\ов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3086"/>
            <a:ext cx="3525011" cy="26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Пользователи\Latypova.MH\загрузки\ммс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001091"/>
            <a:ext cx="3600399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30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МИЯКИНСКИЙ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37195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3794" name="Picture 2" descr="C:\Users\latypova.m\AppData\Local\Temp\Rar$DIa0.375\WhatsApp Image 2020-04-05 at 18.46.21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79" y="725842"/>
            <a:ext cx="1226735" cy="16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latypova.m\AppData\Local\Temp\Rar$DIa0.373\WhatsApp Image 2020-04-05 at 18.46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52" y="834904"/>
            <a:ext cx="1330424" cy="16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latypova.m\Desktop\новые фотки по ПН на  13.04\мияки\2 неделя\WhatsApp Image 2020-04-05 at 18.47.2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67" y="1368452"/>
            <a:ext cx="1887790" cy="1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atypova.m\Desktop\новые фотки по ПН на  13.04\мияки\2 неделя\WhatsApp Image 2020-04-05 at 18.47.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69" y="1584120"/>
            <a:ext cx="1709877" cy="155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0044" y="252283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52535" y="801238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dirty="0"/>
          </a:p>
        </p:txBody>
      </p:sp>
      <p:pic>
        <p:nvPicPr>
          <p:cNvPr id="9221" name="Picture 5" descr="C:\Users\latypova.m\Desktop\новые фотки по ПН на  13.04\мияки\3 неделя\WhatsApp Image 2020-04-05 at 18.48.12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64" y="2892162"/>
            <a:ext cx="1864742" cy="13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09831" y="985904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248263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392138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pic>
        <p:nvPicPr>
          <p:cNvPr id="9222" name="Picture 6" descr="C:\Users\latypova.m\Desktop\новые фотки по ПН на  13.04\мияки\3 неделя\WhatsApp Image 2020-04-05 at 18.48.1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59453"/>
            <a:ext cx="1872208" cy="15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04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НУРИМАНОВСКИЙ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44395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1746" name="Picture 2" descr="D:\Пользователи\Latypova.MH\загрузки\первая неделя ов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4" y="873365"/>
            <a:ext cx="2253677" cy="16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Пользователи\Latypova.MH\загрузки\вторая неделя ов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4" y="2787774"/>
            <a:ext cx="2095292" cy="15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D:\Пользователи\Latypova.MH\загрузки\первая неде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40" y="855462"/>
            <a:ext cx="2088232" cy="165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D:\Пользователи\Latypova.MH\загрузки\вторая неделя мм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31" y="2643758"/>
            <a:ext cx="2150049" cy="161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D:\Пользователи\Latypova.MH\загрузки\IMG-20200405-WA0041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114"/>
            <a:ext cx="1343550" cy="17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D:\Пользователи\Latypova.MH\загрузки\IMG-20200405-WA00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96" y="855463"/>
            <a:ext cx="1395228" cy="1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34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САЛАВАТСКИЙ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4978" y="437195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0962" name="Picture 2" descr="D:\Пользователи\Latypova.MH\загрузки\IMG_1762-05-04-20-08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72929"/>
            <a:ext cx="1598695" cy="11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D:\Пользователи\Latypova.MH\загрузки\IMG_1761-05-04-20-08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94250"/>
            <a:ext cx="1570266" cy="11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D:\Пользователи\Latypova.MH\загрузки\IMG_1760-05-04-20-08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55" y="3172929"/>
            <a:ext cx="1598694" cy="11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D:\Пользователи\Latypova.MH\загрузки\IMG_1759-05-04-20-08-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00" y="3194249"/>
            <a:ext cx="1570265" cy="11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D:\Пользователи\Latypova.MH\загрузки\IMG_1758-05-04-20-08-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8" y="987573"/>
            <a:ext cx="1305524" cy="174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D:\Пользователи\Latypova.MH\загрузки\IMG_1755-05-04-20-08-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94" y="2920296"/>
            <a:ext cx="1114812" cy="14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latypova.m\Desktop\новые фотки по ПН на  13.04\салаватский\PHOTO-2020-04-11-15-45-05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8" y="664397"/>
            <a:ext cx="1790287" cy="23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atypova.m\Desktop\новые фотки по ПН на  13.04\салаватский\PHOTO-2020-04-11-15-45-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34" y="690702"/>
            <a:ext cx="1778000" cy="23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5294" y="3772439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93553" y="3783099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82195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92920" y="915566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14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СТЕРЛИБАШЕВСКИЙ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224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6386" name="Picture 2" descr="D:\Пользователи\Latypova.MH\загрузки\IMG-20200405-WA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1" y="931648"/>
            <a:ext cx="3575871" cy="26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Пользователи\Latypova.MH\загрузки\IMG-20200405-WA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46" y="987574"/>
            <a:ext cx="2163802" cy="26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606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СТЕРЛИТАМАКСКИЙ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1228" y="393990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050" name="Picture 2" descr="C:\Users\latypova.m\AppData\Local\Microsoft\Windows\Temporary Internet Files\Content.Outlook\VKZ3HBNV\PHOTO-2020-04-05-22-22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884032"/>
            <a:ext cx="1872878" cy="24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atypova.m\AppData\Local\Microsoft\Windows\Temporary Internet Files\Content.Outlook\VKZ3HBNV\PHOTO-2020-04-05-22-24-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13991"/>
            <a:ext cx="1942187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atypova.m\AppData\Local\Microsoft\Windows\Temporary Internet Files\Content.Outlook\VKZ3HBNV\PHOTO-2020-04-05-22-24-36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84032"/>
            <a:ext cx="2130052" cy="24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atypova.m\AppData\Local\Microsoft\Windows\Temporary Internet Files\Content.Outlook\VKZ3HBNV\PHOTO-2020-04-05-22-24-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23" y="913991"/>
            <a:ext cx="1972534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1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34761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ОБРАЗЦЫ ПРОДУКТОВЫХ НАБОРОВ </a:t>
            </a:r>
            <a:r>
              <a:rPr lang="ru-RU" b="1" dirty="0" smtClean="0">
                <a:solidFill>
                  <a:srgbClr val="002060"/>
                </a:solidFill>
              </a:rPr>
              <a:t>обучающимся</a:t>
            </a:r>
            <a:r>
              <a:rPr lang="ru-RU" b="1" dirty="0">
                <a:solidFill>
                  <a:srgbClr val="002060"/>
                </a:solidFill>
              </a:rPr>
              <a:t>, имеющим право на обеспечение бесплатным питанием в период их обучения в дистанционной форме, в рамках выделенного финансирования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ТАТЫШЛИНСКИЙ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5058" name="Picture 2" descr="C:\Users\latypova.m\AppData\Local\Microsoft\Windows\Temporary Internet Files\Content.Outlook\VKZ3HBNV\PHOTO-2020-04-06-08-52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" y="1085397"/>
            <a:ext cx="2279918" cy="29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latypova.m\AppData\Local\Microsoft\Windows\Temporary Internet Files\Content.Outlook\VKZ3HBNV\PHOTO-2020-04-06-08-52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613" y="1075456"/>
            <a:ext cx="2232248" cy="2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68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ТУЙМАЗИНСКИЙ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227934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6626" name="Picture 2" descr="D:\Пользователи\Latypova.MH\загрузки\IMG-20200402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19913"/>
            <a:ext cx="2232248" cy="29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Пользователи\Latypova.MH\загрузки\IMG-20200402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48" y="915566"/>
            <a:ext cx="2360860" cy="31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06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УФИМСКИЙ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6752" y="408391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098" name="Picture 2" descr="D:\Пользователи\Latypova.MH\загрузки\IMG-20200403-WA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87118"/>
            <a:ext cx="3304737" cy="28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ользователи\Latypova.MH\загрузки\IMG-20200403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5165"/>
            <a:ext cx="2088232" cy="28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ользователи\Latypova.MH\загрузки\IMG-20200403-WA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84" y="913808"/>
            <a:ext cx="1919456" cy="28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422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УЧАЛИНСКИЙ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160625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2290" name="Picture 2" descr="D:\Пользователи\Latypova.MH\загрузки\abk7NV5to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60" y="851281"/>
            <a:ext cx="2360860" cy="31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Пользователи\Latypova.MH\загрузки\1fsXKfSfb8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17040"/>
            <a:ext cx="2376264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76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ФЕДОРОВСКИЙ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8250" y="3723878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7650" name="Picture 2" descr="D:\Пользователи\Latypova.MH\загрузки\IMG_20200405_185514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20807"/>
            <a:ext cx="2756925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Пользователи\Latypova.MH\загрузки\IMG_20200405_185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60" y="1325753"/>
            <a:ext cx="1944216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49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ХАЙБУЛЛИНСКИЙ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9328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8194" name="Picture 2" descr="D:\Пользователи\Latypova.MH\загрузки\IMG-20200403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5463"/>
            <a:ext cx="2664296" cy="30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Пользователи\Latypova.MH\загрузки\IMG-20200403-WA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55463"/>
            <a:ext cx="2304256" cy="30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01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992888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/>
              <a:t>МУНИЦИПАЛЬНЫЙ РАЙОН </a:t>
            </a:r>
            <a:r>
              <a:rPr lang="ru-RU" b="1" dirty="0" smtClean="0"/>
              <a:t>ЧЕКМАГУШЕВСКИЙ РАЙОН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9218" name="Picture 2" descr="D:\Пользователи\Latypova.MH\загрузки\c08043a5-68b3-433f-8116-54943b5c1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50400"/>
            <a:ext cx="1014561" cy="18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ользователи\Latypova.MH\загрузки\19a8d128-2056-4130-ada7-9b816169c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70" y="2240057"/>
            <a:ext cx="1015182" cy="18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Пользователи\Latypova.MH\загрузки\a9f607c1-25f1-453c-b20e-6c7b33c494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38" y="2250400"/>
            <a:ext cx="1025108" cy="18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Пользователи\Latypova.MH\загрузки\471c51a8-1e23-4efd-8967-26bd1cfa98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22" y="2235687"/>
            <a:ext cx="1010910" cy="17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latypova.m\Desktop\новые фотки по ПН на  13.04\чекмагуш\PHOTO-2020-04-10-16-28-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" y="646127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atypova.m\Desktop\новые фотки по ПН на  13.04\чекмагуш\PHOTO-2020-04-10-16-28-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46" y="856609"/>
            <a:ext cx="1988435" cy="265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8894" y="3125307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422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ЧИШМИНСКИЙ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3118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3554" name="Picture 2" descr="C:\Users\latypova.m\AppData\Local\Microsoft\Windows\Temporary Internet Files\Content.Outlook\VKZ3HBNV\PHOTO-2020-04-05-17-26-5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6315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latypova.m\AppData\Local\Microsoft\Windows\Temporary Internet Files\Content.Outlook\VKZ3HBNV\PHOTO-2020-04-05-17-26-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0" y="840232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latypova.m\AppData\Local\Microsoft\Windows\Temporary Internet Files\Content.Outlook\VKZ3HBNV\PHOTO-2020-04-05-17-26-58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18483"/>
            <a:ext cx="2276872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latypova.m\AppData\Local\Microsoft\Windows\Temporary Internet Files\Content.Outlook\VKZ3HBNV\PHOTO-2020-04-05-17-26-59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10" y="2311217"/>
            <a:ext cx="2353350" cy="17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38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МУНИЦИПАЛЬНЫЙ РАЙОН ШАРАНСКИЙ РАЙОН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011910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" name="Picture 2" descr="C:\Users\latypova.m\AppData\Local\Microsoft\Windows\Temporary Internet Files\Content.Outlook\VKZ3HBNV\PHOTO-2020-04-07-15-03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43558"/>
            <a:ext cx="2216844" cy="29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atypova.m\AppData\Local\Microsoft\Windows\Temporary Internet Files\Content.Outlook\VKZ3HBNV\PHOTO-2020-04-07-15-03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84" y="916327"/>
            <a:ext cx="2144836" cy="28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86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МУНИЦИПАЛЬНЫЙ РАЙОН </a:t>
            </a:r>
            <a:r>
              <a:rPr lang="ru-RU" dirty="0" smtClean="0">
                <a:solidFill>
                  <a:schemeClr val="tx2"/>
                </a:solidFill>
              </a:rPr>
              <a:t>ЯНАУЛЬСКИЙ РАЙОН 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4978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0484" name="Picture 4" descr="C:\Users\latypova.m\AppData\Local\Temp\Rar$DIa0.640\IMG-20200406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00069"/>
            <a:ext cx="2360861" cy="31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latypova.m\AppData\Local\Microsoft\Windows\Temporary Internet Files\Content.Outlook\VKZ3HBNV\PHOTO-2020-04-06-10-02-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00069"/>
            <a:ext cx="2160240" cy="31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6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РАЙОН АБЗЕЛИЛОВСКИЙ РАЙОН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9493" y="3579862"/>
            <a:ext cx="271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 smtClean="0"/>
              <a:t>дети-инвалиды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357986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ownloads\IMG-20200405-WA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09662"/>
            <a:ext cx="761199" cy="6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ownloads\IMG-20200405-WA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07793"/>
            <a:ext cx="936104" cy="80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14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ГОРОДСКОЙ ОКРУГ ГОРОД АГИДЕЛЬ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2372" y="4371950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7410" name="Picture 2" descr="D:\Пользователи\Latypova.MH\загрузки\IMG-20200405-WA007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80" y="820024"/>
            <a:ext cx="2243472" cy="16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Пользователи\Latypova.MH\загрузки\IMG-20200405-WA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40" y="2502628"/>
            <a:ext cx="2204864" cy="16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Пользователи\Latypova.MH\загрузки\IMG-20200405-WA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20024"/>
            <a:ext cx="2630156" cy="19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Пользователи\Latypova.MH\загрузки\IMG-20200405-WA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05076"/>
            <a:ext cx="2163618" cy="16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55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ГОРОДСКОЙ ОКРУГ ГОРОД КУМЕРТАУ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/>
          </a:p>
        </p:txBody>
      </p:sp>
      <p:pic>
        <p:nvPicPr>
          <p:cNvPr id="3" name="Picture 2" descr="C:\Users\latypova.m\AppData\Local\Microsoft\Windows\Temporary Internet Files\Content.Outlook\VKZ3HBNV\PHOTO-2020-04-06-15-27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79562"/>
            <a:ext cx="2416269" cy="18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08391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050" name="Picture 2" descr="C:\Users\latypova.m\AppData\Local\Microsoft\Windows\Temporary Internet Files\Content.Outlook\VKZ3HBNV\PHOTO-2020-04-06-15-27-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92222"/>
            <a:ext cx="1568772" cy="20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atypova.m\AppData\Local\Microsoft\Windows\Temporary Internet Files\Content.Outlook\VKZ3HBNV\PHOTO-2020-04-06-15-27-08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4868"/>
            <a:ext cx="1574288" cy="2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atypova.m\AppData\Local\Microsoft\Windows\Temporary Internet Files\Content.Outlook\VKZ3HBNV\PHOTO-2020-04-06-15-27-08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1554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13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ГОРОДСКОЙ ОКРУГ ГОРОД НЕФТЕКАМСК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5474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2530" name="Picture 2" descr="C:\Users\latypova.m\AppData\Local\Microsoft\Windows\Temporary Internet Files\Content.Outlook\VKZ3HBNV\PHOTO-2020-04-05-17-26-5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5462"/>
            <a:ext cx="2160239" cy="319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latypova.m\AppData\Local\Microsoft\Windows\Temporary Internet Files\Content.Outlook\VKZ3HBNV\PHOTO-2020-04-05-17-26-56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9542"/>
            <a:ext cx="3327478" cy="179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815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ГОРОДСКОЙ ОКРУГ ГОРОД </a:t>
            </a:r>
            <a:r>
              <a:rPr lang="ru-RU" sz="1800" dirty="0" smtClean="0">
                <a:solidFill>
                  <a:schemeClr val="tx2"/>
                </a:solidFill>
              </a:rPr>
              <a:t>ОКТЯБРЬСКИЙ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83918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4" name="Рисунок 3" descr="C:\Users\User\Desktop\Продуктовые наборы\IMG_41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43558"/>
            <a:ext cx="15121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родуктовые наборы\IMG_4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007" y="843000"/>
            <a:ext cx="1549921" cy="14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родуктовые наборы\IMG_41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91192"/>
            <a:ext cx="1584176" cy="1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родуктовые наборы\IMG_4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4007" y="2391192"/>
            <a:ext cx="1549921" cy="1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родуктовые наборы\IMG_41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843558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Продуктовые наборы\IMG_41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842999"/>
            <a:ext cx="1800200" cy="14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Продуктовые наборы\IMG_41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391192"/>
            <a:ext cx="1728191" cy="1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Продуктовые наборы\IMG_413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9890" y="2391193"/>
            <a:ext cx="1678534" cy="1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22106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b="1" dirty="0" smtClean="0"/>
              <a:t>ГОРОДСКОЙ ОКРУГ ГОРОД САЛАВАТ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7114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28674" name="Picture 2" descr="D:\Пользователи\Latypova.MH\загрузки\IMG-20200403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52366"/>
            <a:ext cx="938182" cy="12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Пользователи\Latypova.MH\загрузки\IMG-20200403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32" y="2859782"/>
            <a:ext cx="904448" cy="12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latypova.m\Desktop\новые фотки по ПН на  13.04\салават\PHOTO-2020-04-13-10-37-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32" y="865676"/>
            <a:ext cx="2222729" cy="296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atypova.m\Desktop\новые фотки по ПН на  13.04\салават\PHOTO-2020-04-13-10-38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6" y="855462"/>
            <a:ext cx="2230390" cy="29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1048" y="3462747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37129" y="3605487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067" y="97109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16488" y="113997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254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ГОРОДСКОЙ ОКРУГ ГОРОД СИБАЙ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2970" y="4227934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30722" name="Picture 2" descr="D:\Пользователи\Latypova.MH\загрузки\PPp5HF1TWR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55462"/>
            <a:ext cx="1773270" cy="23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Пользователи\Latypova.MH\загрузки\JkkSD4CClM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75" y="873363"/>
            <a:ext cx="1759845" cy="234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:\Пользователи\Latypova.MH\загрузки\Bmjda7XMRC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4" y="830693"/>
            <a:ext cx="1856803" cy="247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D:\Пользователи\Latypova.MH\загрузки\5-znm3Pxt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21926"/>
            <a:ext cx="1856804" cy="24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0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ГОРОДСКОЙ ОКРУГ ГОРОД СТЕРЛИТАМАК</a:t>
            </a:r>
            <a:b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C:\Users\latypova.m\AppData\Local\Microsoft\Windows\Temporary Internet Files\Content.Outlook\VKZ3HBNV\PHOTO-2020-04-06-15-40-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5462"/>
            <a:ext cx="1827276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299942"/>
            <a:ext cx="732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latypova.m\AppData\Local\Microsoft\Windows\Temporary Internet Files\Content.Outlook\VKZ3HBNV\PHOTO-2020-04-06-15-40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55" y="812146"/>
            <a:ext cx="1859771" cy="24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atypova.m\AppData\Local\Microsoft\Windows\Temporary Internet Files\Content.Outlook\VKZ3HBNV\PHOTO-2020-04-06-15-40-00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1491631"/>
            <a:ext cx="1816920" cy="24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typova.m\AppData\Local\Microsoft\Windows\Temporary Internet Files\Content.Outlook\VKZ3HBNV\PHOTO-2020-04-06-15-40-01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44" y="1602862"/>
            <a:ext cx="1733496" cy="23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26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ГОРОДСКОЙ ОКРУГ ГОРОД УФА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6390" y="4155926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19458" name="Picture 2" descr="C:\Users\latypova.m\AppData\Local\Microsoft\Windows\Temporary Internet Files\Content.Outlook\VKZ3HBNV\PHOTO-2020-04-05-17-26-58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7574"/>
            <a:ext cx="2288852" cy="30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latypova.m\AppData\Local\Microsoft\Windows\Temporary Internet Files\Content.Outlook\VKZ3HBNV\PHOTO-2020-04-05-17-26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82" y="987574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14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ЗАКРЫТОЕ АДМИНИСТРАТИВНО-ТЕРРИТОРИАЛЬНОЕ ОБРАЗОВАНИЕ  ГОРОД МЕЖГОРЬЕ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8391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  <p:pic>
        <p:nvPicPr>
          <p:cNvPr id="6146" name="Picture 2" descr="D:\Пользователи\Latypova.MH\загрузки\IMG-20200406-WA000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85875"/>
            <a:ext cx="144861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atypova.m\AppData\Local\Microsoft\Windows\Temporary Internet Files\Content.Outlook\VKZ3HBNV\PHOTO-2020-04-07-10-12-17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997843"/>
            <a:ext cx="1697768" cy="30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3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31215"/>
            <a:ext cx="7056784" cy="346198"/>
          </a:xfrm>
          <a:prstGeom prst="rect">
            <a:avLst/>
          </a:prstGeom>
        </p:spPr>
        <p:txBody>
          <a:bodyPr wrap="square" lIns="68532" tIns="34265" rIns="68532" bIns="34265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МУНИЦИПАЛЬНЫЙ РАЙОН АЛЬШЕЕВСКИЙ РАЙОН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55462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299942"/>
            <a:ext cx="733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C:\Users\latypova.m\AppData\Local\Microsoft\Windows\Temporary Internet Files\Content.Outlook\VKZ3HBNV\PHOTO-2020-04-06-09-43-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1828"/>
            <a:ext cx="792088" cy="11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latypova.m\AppData\Local\Microsoft\Windows\Temporary Internet Files\Content.Outlook\VKZ3HBNV\PHOTO-2020-04-06-09-44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60717"/>
            <a:ext cx="936104" cy="131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РАЙОН АРХАНГЕЛЬСКИЙ РАЙОН 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939902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</p:spTree>
    <p:extLst>
      <p:ext uri="{BB962C8B-B14F-4D97-AF65-F5344CB8AC3E}">
        <p14:creationId xmlns:p14="http://schemas.microsoft.com/office/powerpoint/2010/main" val="224734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МУНИЦИПАЛЬНЫЙ РАЙОН АСКИНСКИЙ РАЙОН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83918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ОВЗ, </a:t>
            </a:r>
            <a:r>
              <a:rPr lang="ru-RU" dirty="0"/>
              <a:t>дети-инвалиды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			ММС </a:t>
            </a:r>
          </a:p>
        </p:txBody>
      </p:sp>
    </p:spTree>
    <p:extLst>
      <p:ext uri="{BB962C8B-B14F-4D97-AF65-F5344CB8AC3E}">
        <p14:creationId xmlns:p14="http://schemas.microsoft.com/office/powerpoint/2010/main" val="4137654080"/>
      </p:ext>
    </p:extLst>
  </p:cSld>
  <p:clrMapOvr>
    <a:masterClrMapping/>
  </p:clrMapOvr>
</p:sld>
</file>

<file path=ppt/theme/theme1.xml><?xml version="1.0" encoding="utf-8"?>
<a:theme xmlns:a="http://schemas.openxmlformats.org/drawingml/2006/main" name="Z_1_Оператив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формат Правительства РБ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формат Правительства РБ" id="{4AD46BB1-1525-4C95-9D79-72F2E6175BC0}" vid="{019FCBE3-4E17-47EE-A839-4553241BB07E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18662</TotalTime>
  <Words>788</Words>
  <Application>Microsoft Office PowerPoint</Application>
  <PresentationFormat>Экран (16:9)</PresentationFormat>
  <Paragraphs>334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70" baseType="lpstr">
      <vt:lpstr>Z_1_Оперативка</vt:lpstr>
      <vt:lpstr>формат Правительства 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АРХАНГЕЛЬСКИЙ РАЙОН   </vt:lpstr>
      <vt:lpstr>МУНИЦИПАЛЬНЫЙ РАЙОН АСКИНСКИЙ РАЙОН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БЕЛОКАТАЙСКИЙ РАЙОН   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БЛАГОВЕЩЕНСКИЙ РАЙОН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ДУВАНСКИЙ РАЙОН  </vt:lpstr>
      <vt:lpstr>Презентация PowerPoint</vt:lpstr>
      <vt:lpstr>Презентация PowerPoint</vt:lpstr>
      <vt:lpstr>МУНИЦИПАЛЬНЫЙ РАЙОН ЗИАНЧУРИНСКИЙ РАЙОН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МЕЧЕТЛИНСКИЙ РАЙОН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РАЙОН ШАРАНСКИЙ РАЙОН  </vt:lpstr>
      <vt:lpstr>Презентация PowerPoint</vt:lpstr>
      <vt:lpstr>Презентация PowerPoint</vt:lpstr>
      <vt:lpstr>ГОРОДСКОЙ ОКРУГ ГОРОД КУМЕРТАУ </vt:lpstr>
      <vt:lpstr>Презентация PowerPoint</vt:lpstr>
      <vt:lpstr>ГОРОДСКОЙ ОКРУГ ГОРОД ОКТЯБРЬСКИЙ</vt:lpstr>
      <vt:lpstr>Презентация PowerPoint</vt:lpstr>
      <vt:lpstr>Презентация PowerPoint</vt:lpstr>
      <vt:lpstr>ГОРОДСКОЙ ОКРУГ ГОРОД СТЕРЛИТАМАК </vt:lpstr>
      <vt:lpstr>Презентация PowerPoint</vt:lpstr>
      <vt:lpstr>ЗАКРЫТОЕ АДМИНИСТРАТИВНО-ТЕРРИТОРИАЛЬНОЕ ОБРАЗОВАНИЕ  ГОРОД МЕЖГОРЬЕ</vt:lpstr>
    </vt:vector>
  </TitlesOfParts>
  <Company>Управление делами Президента РБ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Латыпова Миляуша Халитовна</cp:lastModifiedBy>
  <cp:revision>1547</cp:revision>
  <cp:lastPrinted>2020-03-21T06:32:19Z</cp:lastPrinted>
  <dcterms:created xsi:type="dcterms:W3CDTF">2019-01-16T12:04:58Z</dcterms:created>
  <dcterms:modified xsi:type="dcterms:W3CDTF">2020-04-14T08:03:59Z</dcterms:modified>
</cp:coreProperties>
</file>